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5" r:id="rId3"/>
    <p:sldId id="257" r:id="rId4"/>
    <p:sldId id="259" r:id="rId5"/>
    <p:sldId id="263" r:id="rId6"/>
    <p:sldId id="269" r:id="rId7"/>
    <p:sldId id="271" r:id="rId8"/>
    <p:sldId id="268" r:id="rId9"/>
    <p:sldId id="270" r:id="rId10"/>
    <p:sldId id="267" r:id="rId11"/>
    <p:sldId id="265" r:id="rId12"/>
    <p:sldId id="264" r:id="rId13"/>
    <p:sldId id="272" r:id="rId14"/>
    <p:sldId id="273" r:id="rId15"/>
    <p:sldId id="274" r:id="rId16"/>
    <p:sldId id="277" r:id="rId17"/>
    <p:sldId id="258"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77" autoAdjust="0"/>
  </p:normalViewPr>
  <p:slideViewPr>
    <p:cSldViewPr snapToGrid="0">
      <p:cViewPr varScale="1">
        <p:scale>
          <a:sx n="81" d="100"/>
          <a:sy n="81" d="100"/>
        </p:scale>
        <p:origin x="9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D3542-DBBA-4FCC-AEDD-9B88730A80F0}" type="datetimeFigureOut">
              <a:rPr lang="en-US" smtClean="0"/>
              <a:t>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C40DF-A887-4F6C-80FA-1BFAEC34FFD2}" type="slidenum">
              <a:rPr lang="en-US" smtClean="0"/>
              <a:t>‹#›</a:t>
            </a:fld>
            <a:endParaRPr lang="en-US"/>
          </a:p>
        </p:txBody>
      </p:sp>
    </p:spTree>
    <p:extLst>
      <p:ext uri="{BB962C8B-B14F-4D97-AF65-F5344CB8AC3E}">
        <p14:creationId xmlns:p14="http://schemas.microsoft.com/office/powerpoint/2010/main" val="686327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oogle.com/spreadsheets/d/1SDp7p1y6m7N5xD5_fpOkYOrJvd68V7iy6etXy2cetb8/edit#gid=144895744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eptember_11_attack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injuryfacts.nsc.org/motor-vehicle/overview/introduc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Failure to locate the missing jet created a weeks’ long media frenzy, with speculation even including the possibility that the flight had disappeared into a black hole.  </a:t>
            </a:r>
          </a:p>
          <a:p>
            <a:r>
              <a:rPr lang="en-US" dirty="0"/>
              <a:t>It was ultimately determined to be a premediated suicide, with the entire flight as collateral damage.</a:t>
            </a:r>
          </a:p>
          <a:p>
            <a:endParaRPr lang="en-US" dirty="0"/>
          </a:p>
          <a:p>
            <a:r>
              <a:rPr lang="en-US" dirty="0"/>
              <a:t>Sources: CNN, CBS. 60 Minutes, TIME</a:t>
            </a:r>
          </a:p>
        </p:txBody>
      </p:sp>
      <p:sp>
        <p:nvSpPr>
          <p:cNvPr id="4" name="Slide Number Placeholder 3"/>
          <p:cNvSpPr>
            <a:spLocks noGrp="1"/>
          </p:cNvSpPr>
          <p:nvPr>
            <p:ph type="sldNum" sz="quarter" idx="5"/>
          </p:nvPr>
        </p:nvSpPr>
        <p:spPr/>
        <p:txBody>
          <a:bodyPr/>
          <a:lstStyle/>
          <a:p>
            <a:fld id="{AD8C40DF-A887-4F6C-80FA-1BFAEC34FFD2}" type="slidenum">
              <a:rPr lang="en-US" smtClean="0"/>
              <a:t>3</a:t>
            </a:fld>
            <a:endParaRPr lang="en-US"/>
          </a:p>
        </p:txBody>
      </p:sp>
    </p:spTree>
    <p:extLst>
      <p:ext uri="{BB962C8B-B14F-4D97-AF65-F5344CB8AC3E}">
        <p14:creationId xmlns:p14="http://schemas.microsoft.com/office/powerpoint/2010/main" val="1651015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passengers are hearing ‘anti-airline’ safety messages in the media, we can use that to our marketing advantage.  Don’t let a crisis go to waste!</a:t>
            </a:r>
          </a:p>
          <a:p>
            <a:endParaRPr lang="en-US" dirty="0"/>
          </a:p>
          <a:p>
            <a:r>
              <a:rPr lang="en-US" dirty="0"/>
              <a:t>People are afraid of COVID, but still need to fly.  If we can redirect their anxieties to how we handle COVID (by branding ourselves as ‘ultra-sanitary’ and caring both about our passengers and our team), we can win them from the competition and be in a better position when those passengers resume their regular flying frequencies and continue to choose us.</a:t>
            </a:r>
          </a:p>
        </p:txBody>
      </p:sp>
      <p:sp>
        <p:nvSpPr>
          <p:cNvPr id="4" name="Slide Number Placeholder 3"/>
          <p:cNvSpPr>
            <a:spLocks noGrp="1"/>
          </p:cNvSpPr>
          <p:nvPr>
            <p:ph type="sldNum" sz="quarter" idx="5"/>
          </p:nvPr>
        </p:nvSpPr>
        <p:spPr/>
        <p:txBody>
          <a:bodyPr/>
          <a:lstStyle/>
          <a:p>
            <a:fld id="{AD8C40DF-A887-4F6C-80FA-1BFAEC34FFD2}" type="slidenum">
              <a:rPr lang="en-US" smtClean="0"/>
              <a:t>14</a:t>
            </a:fld>
            <a:endParaRPr lang="en-US"/>
          </a:p>
        </p:txBody>
      </p:sp>
    </p:spTree>
    <p:extLst>
      <p:ext uri="{BB962C8B-B14F-4D97-AF65-F5344CB8AC3E}">
        <p14:creationId xmlns:p14="http://schemas.microsoft.com/office/powerpoint/2010/main" val="280275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Pulling unique travelers permanently is ASTONISHINGLY HARD to accomplish during normal times.</a:t>
            </a:r>
          </a:p>
          <a:p>
            <a:endParaRPr lang="en-US" dirty="0"/>
          </a:p>
          <a:p>
            <a:r>
              <a:rPr lang="en-US" dirty="0"/>
              <a:t>We need to advertise these things so anxious business travelers on the fence about flying will choose OUR airline during COVID times.  Some of them are going to remain with us once COVID is over.  That is nearly impossible to do otherwise.</a:t>
            </a:r>
          </a:p>
          <a:p>
            <a:endParaRPr lang="en-US" dirty="0"/>
          </a:p>
          <a:p>
            <a:r>
              <a:rPr lang="en-US" dirty="0"/>
              <a:t>Regarding the blocked middle seats and expense incurred; Think about it like this – Today we might be paying for someone to have the luxury of not having a person adjacent while in flight, but that same person probably normally flies MANY times a year and is likely to STAY WITH US and resume flying WITH US several times per year – after COVID.</a:t>
            </a:r>
          </a:p>
        </p:txBody>
      </p:sp>
      <p:sp>
        <p:nvSpPr>
          <p:cNvPr id="4" name="Slide Number Placeholder 3"/>
          <p:cNvSpPr>
            <a:spLocks noGrp="1"/>
          </p:cNvSpPr>
          <p:nvPr>
            <p:ph type="sldNum" sz="quarter" idx="5"/>
          </p:nvPr>
        </p:nvSpPr>
        <p:spPr/>
        <p:txBody>
          <a:bodyPr/>
          <a:lstStyle/>
          <a:p>
            <a:fld id="{AD8C40DF-A887-4F6C-80FA-1BFAEC34FFD2}" type="slidenum">
              <a:rPr lang="en-US" smtClean="0"/>
              <a:t>15</a:t>
            </a:fld>
            <a:endParaRPr lang="en-US"/>
          </a:p>
        </p:txBody>
      </p:sp>
    </p:spTree>
    <p:extLst>
      <p:ext uri="{BB962C8B-B14F-4D97-AF65-F5344CB8AC3E}">
        <p14:creationId xmlns:p14="http://schemas.microsoft.com/office/powerpoint/2010/main" val="242070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 sources are listed on bottom of chart or in PowerPoint notes of the corresponding slide.</a:t>
            </a:r>
          </a:p>
        </p:txBody>
      </p:sp>
      <p:sp>
        <p:nvSpPr>
          <p:cNvPr id="4" name="Slide Number Placeholder 3"/>
          <p:cNvSpPr>
            <a:spLocks noGrp="1"/>
          </p:cNvSpPr>
          <p:nvPr>
            <p:ph type="sldNum" sz="quarter" idx="5"/>
          </p:nvPr>
        </p:nvSpPr>
        <p:spPr/>
        <p:txBody>
          <a:bodyPr/>
          <a:lstStyle/>
          <a:p>
            <a:fld id="{AD8C40DF-A887-4F6C-80FA-1BFAEC34FFD2}" type="slidenum">
              <a:rPr lang="en-US" smtClean="0"/>
              <a:t>17</a:t>
            </a:fld>
            <a:endParaRPr lang="en-US"/>
          </a:p>
        </p:txBody>
      </p:sp>
    </p:spTree>
    <p:extLst>
      <p:ext uri="{BB962C8B-B14F-4D97-AF65-F5344CB8AC3E}">
        <p14:creationId xmlns:p14="http://schemas.microsoft.com/office/powerpoint/2010/main" val="327127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Supplemental chart</a:t>
            </a:r>
          </a:p>
        </p:txBody>
      </p:sp>
      <p:sp>
        <p:nvSpPr>
          <p:cNvPr id="4" name="Slide Number Placeholder 3"/>
          <p:cNvSpPr>
            <a:spLocks noGrp="1"/>
          </p:cNvSpPr>
          <p:nvPr>
            <p:ph type="sldNum" sz="quarter" idx="5"/>
          </p:nvPr>
        </p:nvSpPr>
        <p:spPr/>
        <p:txBody>
          <a:bodyPr/>
          <a:lstStyle/>
          <a:p>
            <a:fld id="{AD8C40DF-A887-4F6C-80FA-1BFAEC34FFD2}" type="slidenum">
              <a:rPr lang="en-US" smtClean="0"/>
              <a:t>18</a:t>
            </a:fld>
            <a:endParaRPr lang="en-US"/>
          </a:p>
        </p:txBody>
      </p:sp>
    </p:spTree>
    <p:extLst>
      <p:ext uri="{BB962C8B-B14F-4D97-AF65-F5344CB8AC3E}">
        <p14:creationId xmlns:p14="http://schemas.microsoft.com/office/powerpoint/2010/main" val="2110781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death of basketball celebrity Kobe Bryant occurred in a helicopter, newspaper headlines and accident scenes all over television news did not specify that up front.  It is likely that in many viewers memories, this accident is filed under ‘airplane crashes of celebrities.’</a:t>
            </a:r>
          </a:p>
          <a:p>
            <a:endParaRPr lang="en-US" dirty="0"/>
          </a:p>
          <a:p>
            <a:r>
              <a:rPr lang="en-US" dirty="0"/>
              <a:t>Sources: ABC News, various newspaper headlines</a:t>
            </a:r>
          </a:p>
        </p:txBody>
      </p:sp>
      <p:sp>
        <p:nvSpPr>
          <p:cNvPr id="4" name="Slide Number Placeholder 3"/>
          <p:cNvSpPr>
            <a:spLocks noGrp="1"/>
          </p:cNvSpPr>
          <p:nvPr>
            <p:ph type="sldNum" sz="quarter" idx="5"/>
          </p:nvPr>
        </p:nvSpPr>
        <p:spPr/>
        <p:txBody>
          <a:bodyPr/>
          <a:lstStyle/>
          <a:p>
            <a:fld id="{AD8C40DF-A887-4F6C-80FA-1BFAEC34FFD2}" type="slidenum">
              <a:rPr lang="en-US" smtClean="0"/>
              <a:t>4</a:t>
            </a:fld>
            <a:endParaRPr lang="en-US"/>
          </a:p>
        </p:txBody>
      </p:sp>
    </p:spTree>
    <p:extLst>
      <p:ext uri="{BB962C8B-B14F-4D97-AF65-F5344CB8AC3E}">
        <p14:creationId xmlns:p14="http://schemas.microsoft.com/office/powerpoint/2010/main" val="328307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 from stratosjets.com</a:t>
            </a:r>
          </a:p>
          <a:p>
            <a:endParaRPr lang="en-US" dirty="0"/>
          </a:p>
          <a:p>
            <a:r>
              <a:rPr lang="en-US" dirty="0"/>
              <a:t>International Boeing 737 Max crashes that led to grounding of the entire fleet</a:t>
            </a:r>
          </a:p>
          <a:p>
            <a:endParaRPr lang="en-US" dirty="0"/>
          </a:p>
          <a:p>
            <a:r>
              <a:rPr lang="en-US" dirty="0"/>
              <a:t>These images are enough to cause anxiety in people who’ve never had it before!</a:t>
            </a:r>
          </a:p>
          <a:p>
            <a:endParaRPr lang="en-US" dirty="0"/>
          </a:p>
          <a:p>
            <a:r>
              <a:rPr lang="en-US" dirty="0"/>
              <a:t>Sources: https://www.aerotime.aero/23728-boeing-737-max-crisis</a:t>
            </a:r>
          </a:p>
          <a:p>
            <a:r>
              <a:rPr lang="en-US" dirty="0"/>
              <a:t>https://www.aerotime.aero/26438-faa-un-grounds-the-boeing-737-max</a:t>
            </a:r>
          </a:p>
          <a:p>
            <a:r>
              <a:rPr lang="en-US" dirty="0"/>
              <a:t>60 Minutes</a:t>
            </a:r>
          </a:p>
          <a:p>
            <a:r>
              <a:rPr lang="en-US" dirty="0"/>
              <a:t>http://www.xinhuanet.com/english/2018-10/29/c_137566980.htm</a:t>
            </a:r>
          </a:p>
          <a:p>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5</a:t>
            </a:fld>
            <a:endParaRPr lang="en-US"/>
          </a:p>
        </p:txBody>
      </p:sp>
    </p:spTree>
    <p:extLst>
      <p:ext uri="{BB962C8B-B14F-4D97-AF65-F5344CB8AC3E}">
        <p14:creationId xmlns:p14="http://schemas.microsoft.com/office/powerpoint/2010/main" val="298733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https://aviation-safety.net/database/</a:t>
            </a:r>
          </a:p>
          <a:p>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6</a:t>
            </a:fld>
            <a:endParaRPr lang="en-US"/>
          </a:p>
        </p:txBody>
      </p:sp>
    </p:spTree>
    <p:extLst>
      <p:ext uri="{BB962C8B-B14F-4D97-AF65-F5344CB8AC3E}">
        <p14:creationId xmlns:p14="http://schemas.microsoft.com/office/powerpoint/2010/main" val="51344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sz="1800" u="none" strike="noStrike" dirty="0">
                <a:effectLst/>
                <a:latin typeface="Calibri" panose="020F0502020204030204" pitchFamily="34" charset="0"/>
                <a:ea typeface="Calibri" panose="020F0502020204030204" pitchFamily="34" charset="0"/>
                <a:cs typeface="Times New Roman" panose="02020603050405020304" pitchFamily="18" charset="0"/>
                <a:hlinkClick r:id="rId3"/>
              </a:rPr>
              <a:t>https://docs.google.com/spreadsheets/d/1SDp7p1y6m7N5xD5_fpOkYOrJvd68V7iy6etXy2cetb8/edit#gid=1448957446</a:t>
            </a:r>
            <a:endParaRPr lang="en-US" sz="1800" u="none" strike="noStrike"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7</a:t>
            </a:fld>
            <a:endParaRPr lang="en-US"/>
          </a:p>
        </p:txBody>
      </p:sp>
    </p:spTree>
    <p:extLst>
      <p:ext uri="{BB962C8B-B14F-4D97-AF65-F5344CB8AC3E}">
        <p14:creationId xmlns:p14="http://schemas.microsoft.com/office/powerpoint/2010/main" val="127991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9/11 flights account for all of the ‘red’ fatalities for United (109) and many of them for American (156).</a:t>
            </a:r>
          </a:p>
          <a:p>
            <a:endParaRPr lang="en-US" dirty="0"/>
          </a:p>
          <a:p>
            <a:r>
              <a:rPr lang="en-US" dirty="0"/>
              <a:t>Twin Towers crashes:</a:t>
            </a:r>
          </a:p>
          <a:p>
            <a:r>
              <a:rPr lang="en-US" dirty="0"/>
              <a:t>American Airlines Flight 11: 92 lives lost</a:t>
            </a:r>
          </a:p>
          <a:p>
            <a:r>
              <a:rPr lang="en-US" dirty="0"/>
              <a:t>United Airlines Flight 175: 65 lives lost</a:t>
            </a:r>
          </a:p>
          <a:p>
            <a:endParaRPr lang="en-US" dirty="0"/>
          </a:p>
          <a:p>
            <a:r>
              <a:rPr lang="en-US" dirty="0"/>
              <a:t>Pentagon:</a:t>
            </a:r>
          </a:p>
          <a:p>
            <a:r>
              <a:rPr lang="en-US" dirty="0"/>
              <a:t>American Airlines Flight 77: 64 lives lost</a:t>
            </a:r>
          </a:p>
          <a:p>
            <a:endParaRPr lang="en-US" dirty="0"/>
          </a:p>
          <a:p>
            <a:r>
              <a:rPr lang="en-US" dirty="0"/>
              <a:t>Field near Shanksville:</a:t>
            </a:r>
          </a:p>
          <a:p>
            <a:r>
              <a:rPr lang="en-US" dirty="0"/>
              <a:t>United Airlines Flight 93: 44 lives lost</a:t>
            </a:r>
          </a:p>
          <a:p>
            <a:r>
              <a:rPr lang="en-US" dirty="0"/>
              <a:t> </a:t>
            </a:r>
          </a:p>
          <a:p>
            <a:r>
              <a:rPr lang="en-US" dirty="0"/>
              <a:t>Source:  </a:t>
            </a:r>
            <a:r>
              <a:rPr lang="en-US" dirty="0">
                <a:hlinkClick r:id="rId3"/>
              </a:rPr>
              <a:t>September 11 attacks - Wikipedia</a:t>
            </a:r>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8</a:t>
            </a:fld>
            <a:endParaRPr lang="en-US"/>
          </a:p>
        </p:txBody>
      </p:sp>
    </p:spTree>
    <p:extLst>
      <p:ext uri="{BB962C8B-B14F-4D97-AF65-F5344CB8AC3E}">
        <p14:creationId xmlns:p14="http://schemas.microsoft.com/office/powerpoint/2010/main" val="3108832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Auto data is from  </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https://injuryfacts.nsc.org/motor-vehicle/overview/introduction/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Aviation data is from https://www.</a:t>
            </a:r>
            <a:r>
              <a:rPr lang="en-US" sz="1800" dirty="0">
                <a:effectLst/>
                <a:latin typeface="Calibri" panose="020F0502020204030204" pitchFamily="34" charset="0"/>
                <a:ea typeface="Calibri" panose="020F0502020204030204" pitchFamily="34" charset="0"/>
                <a:cs typeface="Times New Roman" panose="02020603050405020304" pitchFamily="18" charset="0"/>
              </a:rPr>
              <a:t>ntsb.gov/investigations/data/Pages/Data_Stats.aspx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8C40DF-A887-4F6C-80FA-1BFAEC34FFD2}" type="slidenum">
              <a:rPr lang="en-US" smtClean="0"/>
              <a:t>9</a:t>
            </a:fld>
            <a:endParaRPr lang="en-US"/>
          </a:p>
        </p:txBody>
      </p:sp>
    </p:spTree>
    <p:extLst>
      <p:ext uri="{BB962C8B-B14F-4D97-AF65-F5344CB8AC3E}">
        <p14:creationId xmlns:p14="http://schemas.microsoft.com/office/powerpoint/2010/main" val="3986453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red values.</a:t>
            </a:r>
          </a:p>
        </p:txBody>
      </p:sp>
      <p:sp>
        <p:nvSpPr>
          <p:cNvPr id="4" name="Slide Number Placeholder 3"/>
          <p:cNvSpPr>
            <a:spLocks noGrp="1"/>
          </p:cNvSpPr>
          <p:nvPr>
            <p:ph type="sldNum" sz="quarter" idx="5"/>
          </p:nvPr>
        </p:nvSpPr>
        <p:spPr/>
        <p:txBody>
          <a:bodyPr/>
          <a:lstStyle/>
          <a:p>
            <a:fld id="{AD8C40DF-A887-4F6C-80FA-1BFAEC34FFD2}" type="slidenum">
              <a:rPr lang="en-US" smtClean="0"/>
              <a:t>10</a:t>
            </a:fld>
            <a:endParaRPr lang="en-US"/>
          </a:p>
        </p:txBody>
      </p:sp>
    </p:spTree>
    <p:extLst>
      <p:ext uri="{BB962C8B-B14F-4D97-AF65-F5344CB8AC3E}">
        <p14:creationId xmlns:p14="http://schemas.microsoft.com/office/powerpoint/2010/main" val="444428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the slide is the yellow comment.</a:t>
            </a:r>
          </a:p>
        </p:txBody>
      </p:sp>
      <p:sp>
        <p:nvSpPr>
          <p:cNvPr id="4" name="Slide Number Placeholder 3"/>
          <p:cNvSpPr>
            <a:spLocks noGrp="1"/>
          </p:cNvSpPr>
          <p:nvPr>
            <p:ph type="sldNum" sz="quarter" idx="5"/>
          </p:nvPr>
        </p:nvSpPr>
        <p:spPr/>
        <p:txBody>
          <a:bodyPr/>
          <a:lstStyle/>
          <a:p>
            <a:fld id="{AD8C40DF-A887-4F6C-80FA-1BFAEC34FFD2}" type="slidenum">
              <a:rPr lang="en-US" smtClean="0"/>
              <a:t>11</a:t>
            </a:fld>
            <a:endParaRPr lang="en-US"/>
          </a:p>
        </p:txBody>
      </p:sp>
    </p:spTree>
    <p:extLst>
      <p:ext uri="{BB962C8B-B14F-4D97-AF65-F5344CB8AC3E}">
        <p14:creationId xmlns:p14="http://schemas.microsoft.com/office/powerpoint/2010/main" val="4152455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035A-73E8-4BFA-9976-3ECA79D619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E10A77-B3D3-418A-BA49-5406F6D896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1A1E20-77A5-479F-B0E5-F32B17068119}"/>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5" name="Footer Placeholder 4">
            <a:extLst>
              <a:ext uri="{FF2B5EF4-FFF2-40B4-BE49-F238E27FC236}">
                <a16:creationId xmlns:a16="http://schemas.microsoft.com/office/drawing/2014/main" id="{B7AC64E9-3495-4E01-8DDD-2BC3D21AD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46890-CD0E-4566-BC82-1A80A2411601}"/>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622684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8872-8929-4B1C-BE15-9B3C1E6479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5A8F67-3FFB-421B-81D6-26379357DE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75638-BE1D-496E-B09C-A759D46C19B6}"/>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5" name="Footer Placeholder 4">
            <a:extLst>
              <a:ext uri="{FF2B5EF4-FFF2-40B4-BE49-F238E27FC236}">
                <a16:creationId xmlns:a16="http://schemas.microsoft.com/office/drawing/2014/main" id="{C0D1D1E8-3908-40AA-BC77-FD91FD612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85BF4-648C-4292-950C-FDAF64144987}"/>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49535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EAEC8-CC19-4A54-9770-08246B1881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3D8FA2-59E5-47EF-A4AA-760EDDC12F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5C32C-08A3-4AB1-9A8C-1E23445C4F49}"/>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5" name="Footer Placeholder 4">
            <a:extLst>
              <a:ext uri="{FF2B5EF4-FFF2-40B4-BE49-F238E27FC236}">
                <a16:creationId xmlns:a16="http://schemas.microsoft.com/office/drawing/2014/main" id="{A0EED6CD-F1EC-471C-8B00-11FFFFA47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A26D3-5EBA-4F7C-982F-B33FB3F7492B}"/>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368208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770E-9F8B-4FCA-8282-35719613CF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F697C-8848-4067-93D0-28EA530B10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45DAB-07DB-412E-AA6B-2F633DC7925B}"/>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5" name="Footer Placeholder 4">
            <a:extLst>
              <a:ext uri="{FF2B5EF4-FFF2-40B4-BE49-F238E27FC236}">
                <a16:creationId xmlns:a16="http://schemas.microsoft.com/office/drawing/2014/main" id="{57D8BE6B-01E0-4742-BF34-B43B712FC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0C913-2DBE-4227-B059-67BE28482E0A}"/>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220932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C3C8-2A72-4535-AD73-D4856ABBC5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E75D1A-2151-408C-8F7F-358CD4B093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920B1E-9D2E-4B3D-B06B-3257115A119B}"/>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5" name="Footer Placeholder 4">
            <a:extLst>
              <a:ext uri="{FF2B5EF4-FFF2-40B4-BE49-F238E27FC236}">
                <a16:creationId xmlns:a16="http://schemas.microsoft.com/office/drawing/2014/main" id="{B52F02D2-B6C4-4E60-A4DC-FBB125D75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07826-B516-4D1A-8F28-966545D8AE9B}"/>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159742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FA96-6448-40BB-B6F9-F45362967A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54F311-4368-4ABF-A099-C4B290103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3EC466-3DAE-4E43-ACD4-FA8D457372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5D1C59-36CA-41BC-B627-DA84FE17C499}"/>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6" name="Footer Placeholder 5">
            <a:extLst>
              <a:ext uri="{FF2B5EF4-FFF2-40B4-BE49-F238E27FC236}">
                <a16:creationId xmlns:a16="http://schemas.microsoft.com/office/drawing/2014/main" id="{79D4828B-10F6-4838-8C5D-2E3218E3D9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EB854-FEB8-49A8-AA68-37211C7E44D6}"/>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4096596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AD9C-E218-4DE6-AD86-C57212653F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74C16F-205A-41E3-9676-6AA4D1F502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F6755F-DC9D-4504-ABB6-9D9D17763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67DC87-F711-4201-8BB5-8FF14492CE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66EB5-2B5E-4DB5-BC51-444BD41A17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CC9C72-8B29-4021-B6F7-4A746EA3A049}"/>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8" name="Footer Placeholder 7">
            <a:extLst>
              <a:ext uri="{FF2B5EF4-FFF2-40B4-BE49-F238E27FC236}">
                <a16:creationId xmlns:a16="http://schemas.microsoft.com/office/drawing/2014/main" id="{2B010949-7275-401A-8709-D596C4505B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59CDCE-6248-4F79-871F-30490465781C}"/>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3700195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5F14-C5E3-4E06-8BB1-5D6C4F7710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F21B81-4A03-4049-90F4-D29E9731E30F}"/>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4" name="Footer Placeholder 3">
            <a:extLst>
              <a:ext uri="{FF2B5EF4-FFF2-40B4-BE49-F238E27FC236}">
                <a16:creationId xmlns:a16="http://schemas.microsoft.com/office/drawing/2014/main" id="{2801F433-6370-4132-AEDD-D4966799C6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0548DE-139C-4577-8B20-6ED648BC1E2B}"/>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798650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9D16E-745D-4D9B-ACAE-B4AA7D785BFF}"/>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3" name="Footer Placeholder 2">
            <a:extLst>
              <a:ext uri="{FF2B5EF4-FFF2-40B4-BE49-F238E27FC236}">
                <a16:creationId xmlns:a16="http://schemas.microsoft.com/office/drawing/2014/main" id="{DF05B7F5-CF69-4724-8199-4ED057FD8C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BD22D5-7C43-4DDD-9A69-2829384B240F}"/>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1138721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4165-7019-42CE-8ADE-ECC3654DD0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4EA790-322E-4022-AB0E-862D0C48D4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28E2FA-8720-4C4D-8773-C9ADE5BFF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555CF-2E12-431D-BB5C-647C4325A7CF}"/>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6" name="Footer Placeholder 5">
            <a:extLst>
              <a:ext uri="{FF2B5EF4-FFF2-40B4-BE49-F238E27FC236}">
                <a16:creationId xmlns:a16="http://schemas.microsoft.com/office/drawing/2014/main" id="{133B606D-D2C6-472A-8B23-4FF89842B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F2AD8B-1D17-4748-999E-3222C1C9E888}"/>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512767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7412-6B78-4D97-973C-9FDC830BD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721C40-4849-4627-A106-197017A553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F5FCDC-3B22-4DCD-BDB8-BEF65D759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0012C7-7D33-46E0-900B-B800FDE020DD}"/>
              </a:ext>
            </a:extLst>
          </p:cNvPr>
          <p:cNvSpPr>
            <a:spLocks noGrp="1"/>
          </p:cNvSpPr>
          <p:nvPr>
            <p:ph type="dt" sz="half" idx="10"/>
          </p:nvPr>
        </p:nvSpPr>
        <p:spPr/>
        <p:txBody>
          <a:bodyPr/>
          <a:lstStyle/>
          <a:p>
            <a:fld id="{DA08418A-D529-440C-9EEE-81C6FAC884FE}" type="datetimeFigureOut">
              <a:rPr lang="en-US" smtClean="0"/>
              <a:t>2/4/2021</a:t>
            </a:fld>
            <a:endParaRPr lang="en-US"/>
          </a:p>
        </p:txBody>
      </p:sp>
      <p:sp>
        <p:nvSpPr>
          <p:cNvPr id="6" name="Footer Placeholder 5">
            <a:extLst>
              <a:ext uri="{FF2B5EF4-FFF2-40B4-BE49-F238E27FC236}">
                <a16:creationId xmlns:a16="http://schemas.microsoft.com/office/drawing/2014/main" id="{2FEBF581-A1CE-4208-A163-A1E1154FB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525AEB-32FD-4446-A8C6-02368560CECE}"/>
              </a:ext>
            </a:extLst>
          </p:cNvPr>
          <p:cNvSpPr>
            <a:spLocks noGrp="1"/>
          </p:cNvSpPr>
          <p:nvPr>
            <p:ph type="sldNum" sz="quarter" idx="12"/>
          </p:nvPr>
        </p:nvSpPr>
        <p:spPr/>
        <p:txBody>
          <a:bodyPr/>
          <a:lstStyle/>
          <a:p>
            <a:fld id="{033F6B6F-3C95-4BC6-B36D-4522BCF5910F}" type="slidenum">
              <a:rPr lang="en-US" smtClean="0"/>
              <a:t>‹#›</a:t>
            </a:fld>
            <a:endParaRPr lang="en-US"/>
          </a:p>
        </p:txBody>
      </p:sp>
    </p:spTree>
    <p:extLst>
      <p:ext uri="{BB962C8B-B14F-4D97-AF65-F5344CB8AC3E}">
        <p14:creationId xmlns:p14="http://schemas.microsoft.com/office/powerpoint/2010/main" val="3717070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D17DDC-A59B-40AF-B47B-BE08554C6C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BC7803-36FB-4E0B-B491-061EE73DBB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4E5C1-0B10-4A21-9364-42AD622E87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8418A-D529-440C-9EEE-81C6FAC884FE}" type="datetimeFigureOut">
              <a:rPr lang="en-US" smtClean="0"/>
              <a:t>2/4/2021</a:t>
            </a:fld>
            <a:endParaRPr lang="en-US"/>
          </a:p>
        </p:txBody>
      </p:sp>
      <p:sp>
        <p:nvSpPr>
          <p:cNvPr id="5" name="Footer Placeholder 4">
            <a:extLst>
              <a:ext uri="{FF2B5EF4-FFF2-40B4-BE49-F238E27FC236}">
                <a16:creationId xmlns:a16="http://schemas.microsoft.com/office/drawing/2014/main" id="{8A0AEC8F-5AAF-42E2-BCB5-19BB45400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A256E7-DB98-49EB-BED1-BACA736899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F6B6F-3C95-4BC6-B36D-4522BCF5910F}" type="slidenum">
              <a:rPr lang="en-US" smtClean="0"/>
              <a:t>‹#›</a:t>
            </a:fld>
            <a:endParaRPr lang="en-US"/>
          </a:p>
        </p:txBody>
      </p:sp>
    </p:spTree>
    <p:extLst>
      <p:ext uri="{BB962C8B-B14F-4D97-AF65-F5344CB8AC3E}">
        <p14:creationId xmlns:p14="http://schemas.microsoft.com/office/powerpoint/2010/main" val="486633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stratosjets.com/blog/fear-of-flying-statistics-trends-fac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en.wikipedia.org/wiki/September_11_attacks" TargetMode="External"/><Relationship Id="rId4" Type="http://schemas.openxmlformats.org/officeDocument/2006/relationships/hyperlink" Target="https://jamanetwork.com/journals/jama/fullarticle/277143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7BD88A-1DAF-4921-A45F-33CA0792DD64}"/>
              </a:ext>
            </a:extLst>
          </p:cNvPr>
          <p:cNvPicPr>
            <a:picLocks noChangeAspect="1"/>
          </p:cNvPicPr>
          <p:nvPr/>
        </p:nvPicPr>
        <p:blipFill rotWithShape="1">
          <a:blip r:embed="rId2"/>
          <a:srcRect t="6811" r="14797" b="2280"/>
          <a:stretch/>
        </p:blipFill>
        <p:spPr>
          <a:xfrm>
            <a:off x="2562726" y="1"/>
            <a:ext cx="9629274" cy="6857999"/>
          </a:xfrm>
          <a:prstGeom prst="rect">
            <a:avLst/>
          </a:prstGeom>
        </p:spPr>
      </p:pic>
      <p:sp>
        <p:nvSpPr>
          <p:cNvPr id="40" name="Freeform: Shape 39">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AD0FB4-AB29-460B-B053-139D1FD3B168}"/>
              </a:ext>
            </a:extLst>
          </p:cNvPr>
          <p:cNvSpPr>
            <a:spLocks noGrp="1"/>
          </p:cNvSpPr>
          <p:nvPr>
            <p:ph type="ctrTitle"/>
          </p:nvPr>
        </p:nvSpPr>
        <p:spPr>
          <a:xfrm>
            <a:off x="804672" y="1167050"/>
            <a:ext cx="3879232" cy="2248122"/>
          </a:xfrm>
        </p:spPr>
        <p:txBody>
          <a:bodyPr anchor="b">
            <a:noAutofit/>
          </a:bodyPr>
          <a:lstStyle/>
          <a:p>
            <a:pPr algn="l"/>
            <a:r>
              <a:rPr lang="en-US" sz="4400"/>
              <a:t>Media-Induced Fear and Impact on Travel Choices</a:t>
            </a:r>
            <a:endParaRPr lang="en-US" sz="4400" dirty="0"/>
          </a:p>
        </p:txBody>
      </p:sp>
      <p:sp>
        <p:nvSpPr>
          <p:cNvPr id="3" name="Subtitle 2">
            <a:extLst>
              <a:ext uri="{FF2B5EF4-FFF2-40B4-BE49-F238E27FC236}">
                <a16:creationId xmlns:a16="http://schemas.microsoft.com/office/drawing/2014/main" id="{A44921F6-97BC-48AD-A725-551FDEBF82B5}"/>
              </a:ext>
            </a:extLst>
          </p:cNvPr>
          <p:cNvSpPr>
            <a:spLocks noGrp="1"/>
          </p:cNvSpPr>
          <p:nvPr>
            <p:ph type="subTitle" idx="1"/>
          </p:nvPr>
        </p:nvSpPr>
        <p:spPr>
          <a:xfrm>
            <a:off x="804672" y="3740931"/>
            <a:ext cx="3205463" cy="1155525"/>
          </a:xfrm>
        </p:spPr>
        <p:txBody>
          <a:bodyPr anchor="t">
            <a:normAutofit/>
          </a:bodyPr>
          <a:lstStyle/>
          <a:p>
            <a:pPr algn="l"/>
            <a:r>
              <a:rPr lang="en-US"/>
              <a:t>An Unrecognized Opportunity for Growth?</a:t>
            </a:r>
            <a:endParaRPr lang="en-US" dirty="0"/>
          </a:p>
        </p:txBody>
      </p:sp>
    </p:spTree>
    <p:extLst>
      <p:ext uri="{BB962C8B-B14F-4D97-AF65-F5344CB8AC3E}">
        <p14:creationId xmlns:p14="http://schemas.microsoft.com/office/powerpoint/2010/main" val="29402673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16B94-B9F3-4CCA-BDA7-BDDD72173919}"/>
              </a:ext>
            </a:extLst>
          </p:cNvPr>
          <p:cNvPicPr>
            <a:picLocks noChangeAspect="1"/>
          </p:cNvPicPr>
          <p:nvPr/>
        </p:nvPicPr>
        <p:blipFill>
          <a:blip r:embed="rId3"/>
          <a:stretch>
            <a:fillRect/>
          </a:stretch>
        </p:blipFill>
        <p:spPr>
          <a:xfrm>
            <a:off x="1338020" y="494204"/>
            <a:ext cx="9515959" cy="6208104"/>
          </a:xfrm>
          <a:prstGeom prst="rect">
            <a:avLst/>
          </a:prstGeom>
        </p:spPr>
      </p:pic>
      <p:sp>
        <p:nvSpPr>
          <p:cNvPr id="4" name="TextBox 3">
            <a:extLst>
              <a:ext uri="{FF2B5EF4-FFF2-40B4-BE49-F238E27FC236}">
                <a16:creationId xmlns:a16="http://schemas.microsoft.com/office/drawing/2014/main" id="{8C61D2BD-EEB4-44CC-B3D6-E54024F65820}"/>
              </a:ext>
            </a:extLst>
          </p:cNvPr>
          <p:cNvSpPr txBox="1"/>
          <p:nvPr/>
        </p:nvSpPr>
        <p:spPr>
          <a:xfrm>
            <a:off x="-1" y="0"/>
            <a:ext cx="8896027" cy="523220"/>
          </a:xfrm>
          <a:prstGeom prst="rect">
            <a:avLst/>
          </a:prstGeom>
          <a:noFill/>
        </p:spPr>
        <p:txBody>
          <a:bodyPr wrap="square" rtlCol="0">
            <a:spAutoFit/>
          </a:bodyPr>
          <a:lstStyle/>
          <a:p>
            <a:r>
              <a:rPr lang="en-US" sz="2800" dirty="0">
                <a:highlight>
                  <a:srgbClr val="FFFF00"/>
                </a:highlight>
              </a:rPr>
              <a:t>In fact,</a:t>
            </a:r>
          </a:p>
        </p:txBody>
      </p:sp>
    </p:spTree>
    <p:extLst>
      <p:ext uri="{BB962C8B-B14F-4D97-AF65-F5344CB8AC3E}">
        <p14:creationId xmlns:p14="http://schemas.microsoft.com/office/powerpoint/2010/main" val="313408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1B392E-59C6-4389-AA1A-93B00CF818DA}"/>
              </a:ext>
            </a:extLst>
          </p:cNvPr>
          <p:cNvSpPr txBox="1"/>
          <p:nvPr/>
        </p:nvSpPr>
        <p:spPr>
          <a:xfrm>
            <a:off x="-1" y="0"/>
            <a:ext cx="9310255" cy="523220"/>
          </a:xfrm>
          <a:prstGeom prst="rect">
            <a:avLst/>
          </a:prstGeom>
          <a:noFill/>
        </p:spPr>
        <p:txBody>
          <a:bodyPr wrap="square" rtlCol="0">
            <a:spAutoFit/>
          </a:bodyPr>
          <a:lstStyle/>
          <a:p>
            <a:r>
              <a:rPr lang="en-US" sz="2800" dirty="0">
                <a:highlight>
                  <a:srgbClr val="FFFF00"/>
                </a:highlight>
              </a:rPr>
              <a:t>U.S. automobile safety may NEVER catch up with airline safety!</a:t>
            </a:r>
          </a:p>
        </p:txBody>
      </p:sp>
      <p:pic>
        <p:nvPicPr>
          <p:cNvPr id="6" name="Picture 5">
            <a:extLst>
              <a:ext uri="{FF2B5EF4-FFF2-40B4-BE49-F238E27FC236}">
                <a16:creationId xmlns:a16="http://schemas.microsoft.com/office/drawing/2014/main" id="{8A9254C0-204F-48D1-AF58-0A3354691F02}"/>
              </a:ext>
            </a:extLst>
          </p:cNvPr>
          <p:cNvPicPr>
            <a:picLocks noChangeAspect="1"/>
          </p:cNvPicPr>
          <p:nvPr/>
        </p:nvPicPr>
        <p:blipFill>
          <a:blip r:embed="rId3"/>
          <a:stretch>
            <a:fillRect/>
          </a:stretch>
        </p:blipFill>
        <p:spPr>
          <a:xfrm>
            <a:off x="2086865" y="523220"/>
            <a:ext cx="8018269" cy="6334780"/>
          </a:xfrm>
          <a:prstGeom prst="rect">
            <a:avLst/>
          </a:prstGeom>
        </p:spPr>
      </p:pic>
    </p:spTree>
    <p:extLst>
      <p:ext uri="{BB962C8B-B14F-4D97-AF65-F5344CB8AC3E}">
        <p14:creationId xmlns:p14="http://schemas.microsoft.com/office/powerpoint/2010/main" val="2580860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3F7FF4-2041-4B81-802C-F5E3ED763150}"/>
              </a:ext>
            </a:extLst>
          </p:cNvPr>
          <p:cNvPicPr>
            <a:picLocks noChangeAspect="1"/>
          </p:cNvPicPr>
          <p:nvPr/>
        </p:nvPicPr>
        <p:blipFill rotWithShape="1">
          <a:blip r:embed="rId2"/>
          <a:srcRect l="2144"/>
          <a:stretch/>
        </p:blipFill>
        <p:spPr>
          <a:xfrm>
            <a:off x="2177724" y="523220"/>
            <a:ext cx="7836552" cy="6170025"/>
          </a:xfrm>
          <a:prstGeom prst="rect">
            <a:avLst/>
          </a:prstGeom>
          <a:solidFill>
            <a:schemeClr val="bg1"/>
          </a:solidFill>
          <a:ln>
            <a:solidFill>
              <a:schemeClr val="bg1">
                <a:lumMod val="75000"/>
              </a:schemeClr>
            </a:solidFill>
          </a:ln>
        </p:spPr>
      </p:pic>
      <p:sp>
        <p:nvSpPr>
          <p:cNvPr id="4" name="TextBox 3">
            <a:extLst>
              <a:ext uri="{FF2B5EF4-FFF2-40B4-BE49-F238E27FC236}">
                <a16:creationId xmlns:a16="http://schemas.microsoft.com/office/drawing/2014/main" id="{4B86281F-ABBF-48E0-A938-83AB6E4947A4}"/>
              </a:ext>
            </a:extLst>
          </p:cNvPr>
          <p:cNvSpPr txBox="1"/>
          <p:nvPr/>
        </p:nvSpPr>
        <p:spPr>
          <a:xfrm>
            <a:off x="0" y="0"/>
            <a:ext cx="10585342" cy="523220"/>
          </a:xfrm>
          <a:prstGeom prst="rect">
            <a:avLst/>
          </a:prstGeom>
          <a:noFill/>
        </p:spPr>
        <p:txBody>
          <a:bodyPr wrap="square" rtlCol="0">
            <a:spAutoFit/>
          </a:bodyPr>
          <a:lstStyle/>
          <a:p>
            <a:r>
              <a:rPr lang="en-US" sz="2800" dirty="0">
                <a:highlight>
                  <a:srgbClr val="FFFF00"/>
                </a:highlight>
              </a:rPr>
              <a:t>We’ve learned from recent years that when air travel plummeted;</a:t>
            </a:r>
          </a:p>
        </p:txBody>
      </p:sp>
      <p:sp>
        <p:nvSpPr>
          <p:cNvPr id="5" name="TextBox 4">
            <a:extLst>
              <a:ext uri="{FF2B5EF4-FFF2-40B4-BE49-F238E27FC236}">
                <a16:creationId xmlns:a16="http://schemas.microsoft.com/office/drawing/2014/main" id="{F34DF9D7-EE5A-44DA-9F32-FBA2967B1B5D}"/>
              </a:ext>
            </a:extLst>
          </p:cNvPr>
          <p:cNvSpPr txBox="1"/>
          <p:nvPr/>
        </p:nvSpPr>
        <p:spPr>
          <a:xfrm>
            <a:off x="8722964" y="3369021"/>
            <a:ext cx="3303722" cy="523220"/>
          </a:xfrm>
          <a:prstGeom prst="rect">
            <a:avLst/>
          </a:prstGeom>
          <a:noFill/>
        </p:spPr>
        <p:txBody>
          <a:bodyPr wrap="square" rtlCol="0">
            <a:spAutoFit/>
          </a:bodyPr>
          <a:lstStyle/>
          <a:p>
            <a:r>
              <a:rPr lang="en-US" sz="2800" dirty="0">
                <a:highlight>
                  <a:srgbClr val="FFFF00"/>
                </a:highlight>
              </a:rPr>
              <a:t>It quickly rebounded. </a:t>
            </a:r>
          </a:p>
        </p:txBody>
      </p:sp>
    </p:spTree>
    <p:extLst>
      <p:ext uri="{BB962C8B-B14F-4D97-AF65-F5344CB8AC3E}">
        <p14:creationId xmlns:p14="http://schemas.microsoft.com/office/powerpoint/2010/main" val="169284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78797-9671-4DDB-88B1-8557DDAF19BF}"/>
              </a:ext>
            </a:extLst>
          </p:cNvPr>
          <p:cNvPicPr>
            <a:picLocks noChangeAspect="1"/>
          </p:cNvPicPr>
          <p:nvPr/>
        </p:nvPicPr>
        <p:blipFill>
          <a:blip r:embed="rId2"/>
          <a:stretch>
            <a:fillRect/>
          </a:stretch>
        </p:blipFill>
        <p:spPr>
          <a:xfrm>
            <a:off x="2488095" y="635432"/>
            <a:ext cx="7215809" cy="6098718"/>
          </a:xfrm>
          <a:prstGeom prst="rect">
            <a:avLst/>
          </a:prstGeom>
          <a:ln>
            <a:noFill/>
          </a:ln>
        </p:spPr>
      </p:pic>
      <p:sp>
        <p:nvSpPr>
          <p:cNvPr id="4" name="TextBox 3">
            <a:extLst>
              <a:ext uri="{FF2B5EF4-FFF2-40B4-BE49-F238E27FC236}">
                <a16:creationId xmlns:a16="http://schemas.microsoft.com/office/drawing/2014/main" id="{C3199C5B-5F16-48DC-96F3-D9B54B57146E}"/>
              </a:ext>
            </a:extLst>
          </p:cNvPr>
          <p:cNvSpPr txBox="1"/>
          <p:nvPr/>
        </p:nvSpPr>
        <p:spPr>
          <a:xfrm>
            <a:off x="0" y="0"/>
            <a:ext cx="11065790" cy="523220"/>
          </a:xfrm>
          <a:prstGeom prst="rect">
            <a:avLst/>
          </a:prstGeom>
          <a:noFill/>
        </p:spPr>
        <p:txBody>
          <a:bodyPr wrap="square" rtlCol="0">
            <a:spAutoFit/>
          </a:bodyPr>
          <a:lstStyle/>
          <a:p>
            <a:r>
              <a:rPr lang="en-US" sz="2800" dirty="0">
                <a:highlight>
                  <a:srgbClr val="FFFF00"/>
                </a:highlight>
              </a:rPr>
              <a:t>And industry growth projections (COVID not-withstanding) are excellent;</a:t>
            </a:r>
          </a:p>
        </p:txBody>
      </p:sp>
    </p:spTree>
    <p:extLst>
      <p:ext uri="{BB962C8B-B14F-4D97-AF65-F5344CB8AC3E}">
        <p14:creationId xmlns:p14="http://schemas.microsoft.com/office/powerpoint/2010/main" val="333731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F2DD6-A684-49BA-8C66-03EF8443F043}"/>
              </a:ext>
            </a:extLst>
          </p:cNvPr>
          <p:cNvSpPr txBox="1"/>
          <p:nvPr/>
        </p:nvSpPr>
        <p:spPr>
          <a:xfrm>
            <a:off x="1082298" y="1039192"/>
            <a:ext cx="10027404" cy="584775"/>
          </a:xfrm>
          <a:prstGeom prst="rect">
            <a:avLst/>
          </a:prstGeom>
          <a:solidFill>
            <a:srgbClr val="FFFF00"/>
          </a:solidFill>
        </p:spPr>
        <p:txBody>
          <a:bodyPr wrap="square" rtlCol="0">
            <a:spAutoFit/>
          </a:bodyPr>
          <a:lstStyle/>
          <a:p>
            <a:r>
              <a:rPr lang="en-US" sz="3200" dirty="0">
                <a:highlight>
                  <a:srgbClr val="FFFF00"/>
                </a:highlight>
              </a:rPr>
              <a:t>Given the safety FACTS and industry PROJECTIONS,</a:t>
            </a:r>
          </a:p>
        </p:txBody>
      </p:sp>
      <p:sp>
        <p:nvSpPr>
          <p:cNvPr id="3" name="TextBox 2">
            <a:extLst>
              <a:ext uri="{FF2B5EF4-FFF2-40B4-BE49-F238E27FC236}">
                <a16:creationId xmlns:a16="http://schemas.microsoft.com/office/drawing/2014/main" id="{65529AAB-17C9-4595-ABDC-702762DCDC94}"/>
              </a:ext>
            </a:extLst>
          </p:cNvPr>
          <p:cNvSpPr txBox="1"/>
          <p:nvPr/>
        </p:nvSpPr>
        <p:spPr>
          <a:xfrm>
            <a:off x="1082298" y="3246650"/>
            <a:ext cx="10027404" cy="1077218"/>
          </a:xfrm>
          <a:prstGeom prst="rect">
            <a:avLst/>
          </a:prstGeom>
          <a:solidFill>
            <a:srgbClr val="FFFF00"/>
          </a:solidFill>
        </p:spPr>
        <p:txBody>
          <a:bodyPr wrap="square" rtlCol="0">
            <a:spAutoFit/>
          </a:bodyPr>
          <a:lstStyle/>
          <a:p>
            <a:r>
              <a:rPr lang="en-US" sz="3200" dirty="0">
                <a:highlight>
                  <a:srgbClr val="FFFF00"/>
                </a:highlight>
              </a:rPr>
              <a:t>and understanding that fear of flying is NOT CORRELATED with increased risk, but with EMOTION,</a:t>
            </a:r>
          </a:p>
        </p:txBody>
      </p:sp>
      <p:sp>
        <p:nvSpPr>
          <p:cNvPr id="4" name="TextBox 3">
            <a:extLst>
              <a:ext uri="{FF2B5EF4-FFF2-40B4-BE49-F238E27FC236}">
                <a16:creationId xmlns:a16="http://schemas.microsoft.com/office/drawing/2014/main" id="{D3C7B353-D29E-4876-B05D-C0092D0024D2}"/>
              </a:ext>
            </a:extLst>
          </p:cNvPr>
          <p:cNvSpPr txBox="1"/>
          <p:nvPr/>
        </p:nvSpPr>
        <p:spPr>
          <a:xfrm>
            <a:off x="1082298" y="4625540"/>
            <a:ext cx="10027404" cy="1077218"/>
          </a:xfrm>
          <a:prstGeom prst="rect">
            <a:avLst/>
          </a:prstGeom>
          <a:solidFill>
            <a:srgbClr val="FFFF00"/>
          </a:solidFill>
        </p:spPr>
        <p:txBody>
          <a:bodyPr wrap="square" rtlCol="0">
            <a:spAutoFit/>
          </a:bodyPr>
          <a:lstStyle/>
          <a:p>
            <a:r>
              <a:rPr lang="en-US" sz="3200" b="1" dirty="0">
                <a:solidFill>
                  <a:srgbClr val="FF0000"/>
                </a:solidFill>
                <a:highlight>
                  <a:srgbClr val="FFFF00"/>
                </a:highlight>
              </a:rPr>
              <a:t>we are faced with an UNPRECEDENTED OPPORTUNITY to INCREASE OUR MARKET SHARE.</a:t>
            </a:r>
          </a:p>
        </p:txBody>
      </p:sp>
      <p:sp>
        <p:nvSpPr>
          <p:cNvPr id="5" name="TextBox 4">
            <a:extLst>
              <a:ext uri="{FF2B5EF4-FFF2-40B4-BE49-F238E27FC236}">
                <a16:creationId xmlns:a16="http://schemas.microsoft.com/office/drawing/2014/main" id="{DDC309F2-3F21-48DF-B4CA-BC96EB30B939}"/>
              </a:ext>
            </a:extLst>
          </p:cNvPr>
          <p:cNvSpPr txBox="1"/>
          <p:nvPr/>
        </p:nvSpPr>
        <p:spPr>
          <a:xfrm>
            <a:off x="1082298" y="1867760"/>
            <a:ext cx="10027404" cy="1077218"/>
          </a:xfrm>
          <a:prstGeom prst="rect">
            <a:avLst/>
          </a:prstGeom>
          <a:solidFill>
            <a:srgbClr val="FFFF00"/>
          </a:solidFill>
        </p:spPr>
        <p:txBody>
          <a:bodyPr wrap="square" rtlCol="0">
            <a:spAutoFit/>
          </a:bodyPr>
          <a:lstStyle/>
          <a:p>
            <a:r>
              <a:rPr lang="en-US" sz="3200" dirty="0">
                <a:highlight>
                  <a:srgbClr val="FFFF00"/>
                </a:highlight>
              </a:rPr>
              <a:t>and given that a record number of people are not flying “due to COVID,”</a:t>
            </a:r>
          </a:p>
        </p:txBody>
      </p:sp>
    </p:spTree>
    <p:extLst>
      <p:ext uri="{BB962C8B-B14F-4D97-AF65-F5344CB8AC3E}">
        <p14:creationId xmlns:p14="http://schemas.microsoft.com/office/powerpoint/2010/main" val="329377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3E74-3CB1-47C3-BDD6-D27E6A729C7C}"/>
              </a:ext>
            </a:extLst>
          </p:cNvPr>
          <p:cNvSpPr>
            <a:spLocks noGrp="1"/>
          </p:cNvSpPr>
          <p:nvPr>
            <p:ph type="title"/>
          </p:nvPr>
        </p:nvSpPr>
        <p:spPr>
          <a:xfrm>
            <a:off x="838200" y="379639"/>
            <a:ext cx="10515600" cy="1325563"/>
          </a:xfrm>
        </p:spPr>
        <p:txBody>
          <a:bodyPr>
            <a:normAutofit/>
          </a:bodyPr>
          <a:lstStyle/>
          <a:p>
            <a:r>
              <a:rPr lang="en-US" sz="4000" dirty="0"/>
              <a:t>Marketing Blitz:  </a:t>
            </a:r>
            <a:r>
              <a:rPr lang="en-US" sz="4000" b="1" i="1" dirty="0"/>
              <a:t>“We care about YOU!”</a:t>
            </a:r>
          </a:p>
        </p:txBody>
      </p:sp>
      <p:sp>
        <p:nvSpPr>
          <p:cNvPr id="3" name="Content Placeholder 2">
            <a:extLst>
              <a:ext uri="{FF2B5EF4-FFF2-40B4-BE49-F238E27FC236}">
                <a16:creationId xmlns:a16="http://schemas.microsoft.com/office/drawing/2014/main" id="{BDE0D0C4-B327-4B3C-AD08-26FECA1F368C}"/>
              </a:ext>
            </a:extLst>
          </p:cNvPr>
          <p:cNvSpPr>
            <a:spLocks noGrp="1"/>
          </p:cNvSpPr>
          <p:nvPr>
            <p:ph idx="1"/>
          </p:nvPr>
        </p:nvSpPr>
        <p:spPr/>
        <p:txBody>
          <a:bodyPr/>
          <a:lstStyle/>
          <a:p>
            <a:r>
              <a:rPr lang="en-US" sz="3200" dirty="0"/>
              <a:t>Opportunity to pull business travelers from other carriers</a:t>
            </a:r>
          </a:p>
          <a:p>
            <a:r>
              <a:rPr lang="en-US" sz="3200" dirty="0"/>
              <a:t>Focus on COVID safety measures</a:t>
            </a:r>
          </a:p>
          <a:p>
            <a:pPr lvl="1"/>
            <a:r>
              <a:rPr lang="en-US" sz="2800" dirty="0"/>
              <a:t>Brag about HEPA filtration</a:t>
            </a:r>
          </a:p>
          <a:p>
            <a:pPr lvl="1"/>
            <a:r>
              <a:rPr lang="en-US" sz="2800" dirty="0"/>
              <a:t>Mandate crew vaccinations</a:t>
            </a:r>
          </a:p>
          <a:p>
            <a:pPr lvl="1"/>
            <a:r>
              <a:rPr lang="en-US" sz="2800" dirty="0"/>
              <a:t>Test all ground and flight crew weekly</a:t>
            </a:r>
          </a:p>
          <a:p>
            <a:pPr lvl="1"/>
            <a:r>
              <a:rPr lang="en-US" sz="2800" dirty="0"/>
              <a:t>Unlimited leave for symptomatic staff</a:t>
            </a:r>
          </a:p>
          <a:p>
            <a:pPr lvl="1"/>
            <a:r>
              <a:rPr lang="en-US" sz="2800" dirty="0"/>
              <a:t>Explain enhanced cleaning techniques</a:t>
            </a:r>
          </a:p>
          <a:p>
            <a:pPr lvl="1"/>
            <a:r>
              <a:rPr lang="en-US" sz="2800" dirty="0"/>
              <a:t>BLOCK MIDDLE SEATS and do NOT charge more</a:t>
            </a:r>
          </a:p>
          <a:p>
            <a:r>
              <a:rPr lang="en-US" sz="3200" dirty="0">
                <a:solidFill>
                  <a:srgbClr val="FF0000"/>
                </a:solidFill>
              </a:rPr>
              <a:t>Permanently pull ‘one-airline’ travelers from our competitors</a:t>
            </a:r>
          </a:p>
        </p:txBody>
      </p:sp>
      <p:sp>
        <p:nvSpPr>
          <p:cNvPr id="4" name="TextBox 3">
            <a:extLst>
              <a:ext uri="{FF2B5EF4-FFF2-40B4-BE49-F238E27FC236}">
                <a16:creationId xmlns:a16="http://schemas.microsoft.com/office/drawing/2014/main" id="{E28E51C3-F173-46DE-8619-978B379F1D52}"/>
              </a:ext>
            </a:extLst>
          </p:cNvPr>
          <p:cNvSpPr txBox="1"/>
          <p:nvPr/>
        </p:nvSpPr>
        <p:spPr>
          <a:xfrm>
            <a:off x="0" y="0"/>
            <a:ext cx="9129486" cy="523220"/>
          </a:xfrm>
          <a:prstGeom prst="rect">
            <a:avLst/>
          </a:prstGeom>
          <a:noFill/>
        </p:spPr>
        <p:txBody>
          <a:bodyPr wrap="square" rtlCol="0">
            <a:spAutoFit/>
          </a:bodyPr>
          <a:lstStyle/>
          <a:p>
            <a:r>
              <a:rPr lang="en-US" sz="2800" dirty="0">
                <a:highlight>
                  <a:srgbClr val="FFFF00"/>
                </a:highlight>
              </a:rPr>
              <a:t>Don’t let a crisis go to waste.  Remember, emotion rules!</a:t>
            </a:r>
          </a:p>
        </p:txBody>
      </p:sp>
    </p:spTree>
    <p:extLst>
      <p:ext uri="{BB962C8B-B14F-4D97-AF65-F5344CB8AC3E}">
        <p14:creationId xmlns:p14="http://schemas.microsoft.com/office/powerpoint/2010/main" val="322287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F7BD88A-1DAF-4921-A45F-33CA0792DD64}"/>
              </a:ext>
            </a:extLst>
          </p:cNvPr>
          <p:cNvPicPr>
            <a:picLocks noChangeAspect="1"/>
          </p:cNvPicPr>
          <p:nvPr/>
        </p:nvPicPr>
        <p:blipFill rotWithShape="1">
          <a:blip r:embed="rId2"/>
          <a:srcRect t="10131" b="5600"/>
          <a:stretch/>
        </p:blipFill>
        <p:spPr>
          <a:xfrm>
            <a:off x="-3047" y="10"/>
            <a:ext cx="12191999" cy="6857990"/>
          </a:xfrm>
          <a:prstGeom prst="rect">
            <a:avLst/>
          </a:prstGeom>
        </p:spPr>
      </p:pic>
      <p:sp>
        <p:nvSpPr>
          <p:cNvPr id="49" name="Rectangle 4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AD0FB4-AB29-460B-B053-139D1FD3B16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100" dirty="0">
                <a:solidFill>
                  <a:srgbClr val="FFFFFF"/>
                </a:solidFill>
              </a:rPr>
              <a:t>Media-Induced Fear and Impact on Travel Choices</a:t>
            </a:r>
          </a:p>
        </p:txBody>
      </p:sp>
      <p:sp>
        <p:nvSpPr>
          <p:cNvPr id="3" name="Subtitle 2">
            <a:extLst>
              <a:ext uri="{FF2B5EF4-FFF2-40B4-BE49-F238E27FC236}">
                <a16:creationId xmlns:a16="http://schemas.microsoft.com/office/drawing/2014/main" id="{A44921F6-97BC-48AD-A725-551FDEBF82B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4400" dirty="0">
                <a:solidFill>
                  <a:srgbClr val="FFFFFF"/>
                </a:solidFill>
              </a:rPr>
              <a:t>Do Not Let This Opportunity Go To Waste</a:t>
            </a:r>
          </a:p>
        </p:txBody>
      </p:sp>
    </p:spTree>
    <p:extLst>
      <p:ext uri="{BB962C8B-B14F-4D97-AF65-F5344CB8AC3E}">
        <p14:creationId xmlns:p14="http://schemas.microsoft.com/office/powerpoint/2010/main" val="3917473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33A2-2AD2-43FC-AF31-4EFF088C763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1D2ABDA-A956-4AB1-B58E-54495AB64AE9}"/>
              </a:ext>
            </a:extLst>
          </p:cNvPr>
          <p:cNvSpPr>
            <a:spLocks noGrp="1"/>
          </p:cNvSpPr>
          <p:nvPr>
            <p:ph idx="1"/>
          </p:nvPr>
        </p:nvSpPr>
        <p:spPr/>
        <p:txBody>
          <a:bodyPr>
            <a:normAutofit/>
          </a:bodyPr>
          <a:lstStyle/>
          <a:p>
            <a:r>
              <a:rPr lang="en-US" dirty="0">
                <a:effectLst/>
              </a:rPr>
              <a:t>Deane, S. (2020, September 29). </a:t>
            </a:r>
            <a:r>
              <a:rPr lang="en-US" i="1" dirty="0">
                <a:effectLst/>
              </a:rPr>
              <a:t>Fear of Flying Statistics (2020 Data)</a:t>
            </a:r>
            <a:r>
              <a:rPr lang="en-US" dirty="0">
                <a:effectLst/>
              </a:rPr>
              <a:t>. Stratos Jet Charters, Inc. </a:t>
            </a:r>
            <a:r>
              <a:rPr lang="en-US" dirty="0">
                <a:effectLst/>
                <a:hlinkClick r:id="rId3"/>
              </a:rPr>
              <a:t>https://www.stratosjets.com/blog/fear-of-flying-statistics-trends-facts/</a:t>
            </a:r>
            <a:endParaRPr lang="en-US" dirty="0">
              <a:effectLst/>
            </a:endParaRPr>
          </a:p>
          <a:p>
            <a:r>
              <a:rPr lang="en-US" dirty="0">
                <a:effectLst/>
              </a:rPr>
              <a:t>Pombal, R. (2020, November 3). </a:t>
            </a:r>
            <a:r>
              <a:rPr lang="en-US" i="1" dirty="0">
                <a:effectLst/>
              </a:rPr>
              <a:t>Risk of COVID-19 From Flying</a:t>
            </a:r>
            <a:r>
              <a:rPr lang="en-US" dirty="0">
                <a:effectLst/>
              </a:rPr>
              <a:t>. JAMA. </a:t>
            </a:r>
            <a:r>
              <a:rPr lang="en-US" dirty="0">
                <a:effectLst/>
                <a:hlinkClick r:id="rId4"/>
              </a:rPr>
              <a:t>https://jamanetwork.com/journals/jama/fullarticle/2771435</a:t>
            </a:r>
            <a:endParaRPr lang="en-US" dirty="0">
              <a:effectLst/>
            </a:endParaRPr>
          </a:p>
          <a:p>
            <a:r>
              <a:rPr lang="en-US" dirty="0">
                <a:effectLst/>
              </a:rPr>
              <a:t>Wikimedia Foundation. (2021, January 13). </a:t>
            </a:r>
            <a:r>
              <a:rPr lang="en-US" i="1" dirty="0">
                <a:effectLst/>
              </a:rPr>
              <a:t>September 11 attacks</a:t>
            </a:r>
            <a:r>
              <a:rPr lang="en-US" dirty="0">
                <a:effectLst/>
              </a:rPr>
              <a:t>. Wikipedia. </a:t>
            </a:r>
            <a:r>
              <a:rPr lang="en-US" dirty="0">
                <a:effectLst/>
                <a:hlinkClick r:id="rId5"/>
              </a:rPr>
              <a:t>https://en.wikipedia.org/wiki/September_11_attacks</a:t>
            </a:r>
            <a:endParaRPr lang="en-US" dirty="0">
              <a:effectLst/>
            </a:endParaRPr>
          </a:p>
          <a:p>
            <a:endParaRPr lang="en-US" dirty="0"/>
          </a:p>
        </p:txBody>
      </p:sp>
    </p:spTree>
    <p:extLst>
      <p:ext uri="{BB962C8B-B14F-4D97-AF65-F5344CB8AC3E}">
        <p14:creationId xmlns:p14="http://schemas.microsoft.com/office/powerpoint/2010/main" val="388260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572A07-0D49-40EC-B928-05E936D07DFD}"/>
              </a:ext>
            </a:extLst>
          </p:cNvPr>
          <p:cNvPicPr>
            <a:picLocks noChangeAspect="1"/>
          </p:cNvPicPr>
          <p:nvPr/>
        </p:nvPicPr>
        <p:blipFill rotWithShape="1">
          <a:blip r:embed="rId3"/>
          <a:srcRect l="1092" t="844" r="624"/>
          <a:stretch/>
        </p:blipFill>
        <p:spPr>
          <a:xfrm>
            <a:off x="913275" y="163286"/>
            <a:ext cx="7305823" cy="6531428"/>
          </a:xfrm>
          <a:prstGeom prst="rect">
            <a:avLst/>
          </a:prstGeom>
        </p:spPr>
      </p:pic>
      <p:pic>
        <p:nvPicPr>
          <p:cNvPr id="9" name="Picture 8">
            <a:extLst>
              <a:ext uri="{FF2B5EF4-FFF2-40B4-BE49-F238E27FC236}">
                <a16:creationId xmlns:a16="http://schemas.microsoft.com/office/drawing/2014/main" id="{6855FBB8-F76B-43B7-AD22-B12A45C9D5F5}"/>
              </a:ext>
            </a:extLst>
          </p:cNvPr>
          <p:cNvPicPr>
            <a:picLocks noChangeAspect="1"/>
          </p:cNvPicPr>
          <p:nvPr/>
        </p:nvPicPr>
        <p:blipFill>
          <a:blip r:embed="rId4"/>
          <a:stretch>
            <a:fillRect/>
          </a:stretch>
        </p:blipFill>
        <p:spPr>
          <a:xfrm>
            <a:off x="7590188" y="3223780"/>
            <a:ext cx="3448050" cy="2571750"/>
          </a:xfrm>
          <a:prstGeom prst="rect">
            <a:avLst/>
          </a:prstGeom>
        </p:spPr>
      </p:pic>
    </p:spTree>
    <p:extLst>
      <p:ext uri="{BB962C8B-B14F-4D97-AF65-F5344CB8AC3E}">
        <p14:creationId xmlns:p14="http://schemas.microsoft.com/office/powerpoint/2010/main" val="689069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44D2-F1E6-44E9-B05B-E55D235A7294}"/>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299E0AC1-7DA2-4970-A4D3-BDAE582878AD}"/>
              </a:ext>
            </a:extLst>
          </p:cNvPr>
          <p:cNvSpPr>
            <a:spLocks noGrp="1"/>
          </p:cNvSpPr>
          <p:nvPr>
            <p:ph idx="1"/>
          </p:nvPr>
        </p:nvSpPr>
        <p:spPr/>
        <p:txBody>
          <a:bodyPr>
            <a:normAutofit/>
          </a:bodyPr>
          <a:lstStyle/>
          <a:p>
            <a:r>
              <a:rPr lang="en-US" sz="3600" dirty="0"/>
              <a:t>Media frenzy and passenger anxiety</a:t>
            </a:r>
          </a:p>
          <a:p>
            <a:r>
              <a:rPr lang="en-US" sz="3600" dirty="0"/>
              <a:t>The truth about domestic travel safety</a:t>
            </a:r>
          </a:p>
          <a:p>
            <a:r>
              <a:rPr lang="en-US" sz="3600" dirty="0"/>
              <a:t>Historical times-of-crisis data</a:t>
            </a:r>
          </a:p>
          <a:p>
            <a:r>
              <a:rPr lang="en-US" sz="3600" dirty="0"/>
              <a:t>Industry projections</a:t>
            </a:r>
          </a:p>
          <a:p>
            <a:r>
              <a:rPr lang="en-US" sz="3600" dirty="0"/>
              <a:t>How to benefit long-term from COVID pandemic</a:t>
            </a:r>
          </a:p>
        </p:txBody>
      </p:sp>
    </p:spTree>
    <p:extLst>
      <p:ext uri="{BB962C8B-B14F-4D97-AF65-F5344CB8AC3E}">
        <p14:creationId xmlns:p14="http://schemas.microsoft.com/office/powerpoint/2010/main" val="222979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C9CE24-404F-4DAE-AD12-B48D2C8CBF7F}"/>
              </a:ext>
            </a:extLst>
          </p:cNvPr>
          <p:cNvPicPr>
            <a:picLocks noChangeAspect="1"/>
          </p:cNvPicPr>
          <p:nvPr/>
        </p:nvPicPr>
        <p:blipFill>
          <a:blip r:embed="rId3"/>
          <a:stretch>
            <a:fillRect/>
          </a:stretch>
        </p:blipFill>
        <p:spPr>
          <a:xfrm>
            <a:off x="8125229" y="4128715"/>
            <a:ext cx="4066771" cy="2729285"/>
          </a:xfrm>
          <a:prstGeom prst="rect">
            <a:avLst/>
          </a:prstGeom>
        </p:spPr>
      </p:pic>
      <p:pic>
        <p:nvPicPr>
          <p:cNvPr id="5" name="Picture 4">
            <a:extLst>
              <a:ext uri="{FF2B5EF4-FFF2-40B4-BE49-F238E27FC236}">
                <a16:creationId xmlns:a16="http://schemas.microsoft.com/office/drawing/2014/main" id="{C539E196-7576-4168-8FEC-2F79F251DC7F}"/>
              </a:ext>
            </a:extLst>
          </p:cNvPr>
          <p:cNvPicPr>
            <a:picLocks noChangeAspect="1"/>
          </p:cNvPicPr>
          <p:nvPr/>
        </p:nvPicPr>
        <p:blipFill rotWithShape="1">
          <a:blip r:embed="rId4"/>
          <a:srcRect t="3236"/>
          <a:stretch/>
        </p:blipFill>
        <p:spPr>
          <a:xfrm>
            <a:off x="0" y="-17065"/>
            <a:ext cx="6116606" cy="4201312"/>
          </a:xfrm>
          <a:prstGeom prst="rect">
            <a:avLst/>
          </a:prstGeom>
        </p:spPr>
      </p:pic>
      <p:pic>
        <p:nvPicPr>
          <p:cNvPr id="7" name="Picture 6">
            <a:extLst>
              <a:ext uri="{FF2B5EF4-FFF2-40B4-BE49-F238E27FC236}">
                <a16:creationId xmlns:a16="http://schemas.microsoft.com/office/drawing/2014/main" id="{8DF3D89F-208A-4A48-8023-C14CE7135703}"/>
              </a:ext>
            </a:extLst>
          </p:cNvPr>
          <p:cNvPicPr>
            <a:picLocks noChangeAspect="1"/>
          </p:cNvPicPr>
          <p:nvPr/>
        </p:nvPicPr>
        <p:blipFill>
          <a:blip r:embed="rId5"/>
          <a:stretch>
            <a:fillRect/>
          </a:stretch>
        </p:blipFill>
        <p:spPr>
          <a:xfrm>
            <a:off x="5911417" y="-17065"/>
            <a:ext cx="6280583" cy="4145780"/>
          </a:xfrm>
          <a:prstGeom prst="rect">
            <a:avLst/>
          </a:prstGeom>
        </p:spPr>
      </p:pic>
      <p:pic>
        <p:nvPicPr>
          <p:cNvPr id="9" name="Picture 8">
            <a:extLst>
              <a:ext uri="{FF2B5EF4-FFF2-40B4-BE49-F238E27FC236}">
                <a16:creationId xmlns:a16="http://schemas.microsoft.com/office/drawing/2014/main" id="{9E404F7C-35DC-4E77-A91A-300236E9D4AF}"/>
              </a:ext>
            </a:extLst>
          </p:cNvPr>
          <p:cNvPicPr>
            <a:picLocks noChangeAspect="1"/>
          </p:cNvPicPr>
          <p:nvPr/>
        </p:nvPicPr>
        <p:blipFill>
          <a:blip r:embed="rId6"/>
          <a:stretch>
            <a:fillRect/>
          </a:stretch>
        </p:blipFill>
        <p:spPr>
          <a:xfrm>
            <a:off x="5194735" y="924198"/>
            <a:ext cx="2171700" cy="2867025"/>
          </a:xfrm>
          <a:prstGeom prst="rect">
            <a:avLst/>
          </a:prstGeom>
        </p:spPr>
      </p:pic>
      <p:pic>
        <p:nvPicPr>
          <p:cNvPr id="17" name="Picture 16">
            <a:extLst>
              <a:ext uri="{FF2B5EF4-FFF2-40B4-BE49-F238E27FC236}">
                <a16:creationId xmlns:a16="http://schemas.microsoft.com/office/drawing/2014/main" id="{9F84222A-0233-4007-86B8-DD1FEE4951F4}"/>
              </a:ext>
            </a:extLst>
          </p:cNvPr>
          <p:cNvPicPr>
            <a:picLocks noChangeAspect="1"/>
          </p:cNvPicPr>
          <p:nvPr/>
        </p:nvPicPr>
        <p:blipFill>
          <a:blip r:embed="rId7"/>
          <a:stretch>
            <a:fillRect/>
          </a:stretch>
        </p:blipFill>
        <p:spPr>
          <a:xfrm>
            <a:off x="3707899" y="3969619"/>
            <a:ext cx="5021708" cy="2871822"/>
          </a:xfrm>
          <a:prstGeom prst="rect">
            <a:avLst/>
          </a:prstGeom>
        </p:spPr>
      </p:pic>
      <p:pic>
        <p:nvPicPr>
          <p:cNvPr id="15" name="Picture 14">
            <a:extLst>
              <a:ext uri="{FF2B5EF4-FFF2-40B4-BE49-F238E27FC236}">
                <a16:creationId xmlns:a16="http://schemas.microsoft.com/office/drawing/2014/main" id="{21E7A5D4-571F-46DB-A6B0-D3B05BDB9B84}"/>
              </a:ext>
            </a:extLst>
          </p:cNvPr>
          <p:cNvPicPr>
            <a:picLocks noChangeAspect="1"/>
          </p:cNvPicPr>
          <p:nvPr/>
        </p:nvPicPr>
        <p:blipFill>
          <a:blip r:embed="rId8"/>
          <a:stretch>
            <a:fillRect/>
          </a:stretch>
        </p:blipFill>
        <p:spPr>
          <a:xfrm>
            <a:off x="-21349" y="3945414"/>
            <a:ext cx="4391871" cy="2932073"/>
          </a:xfrm>
          <a:prstGeom prst="rect">
            <a:avLst/>
          </a:prstGeom>
        </p:spPr>
      </p:pic>
      <p:pic>
        <p:nvPicPr>
          <p:cNvPr id="21" name="Picture 20">
            <a:extLst>
              <a:ext uri="{FF2B5EF4-FFF2-40B4-BE49-F238E27FC236}">
                <a16:creationId xmlns:a16="http://schemas.microsoft.com/office/drawing/2014/main" id="{00E15D61-105D-41C0-8CAA-B652D18FAF2A}"/>
              </a:ext>
            </a:extLst>
          </p:cNvPr>
          <p:cNvPicPr>
            <a:picLocks noChangeAspect="1"/>
          </p:cNvPicPr>
          <p:nvPr/>
        </p:nvPicPr>
        <p:blipFill rotWithShape="1">
          <a:blip r:embed="rId9"/>
          <a:srcRect l="15736"/>
          <a:stretch/>
        </p:blipFill>
        <p:spPr>
          <a:xfrm>
            <a:off x="0" y="2092270"/>
            <a:ext cx="3564609" cy="2231611"/>
          </a:xfrm>
          <a:prstGeom prst="rect">
            <a:avLst/>
          </a:prstGeom>
        </p:spPr>
      </p:pic>
      <p:sp>
        <p:nvSpPr>
          <p:cNvPr id="23" name="TextBox 22">
            <a:extLst>
              <a:ext uri="{FF2B5EF4-FFF2-40B4-BE49-F238E27FC236}">
                <a16:creationId xmlns:a16="http://schemas.microsoft.com/office/drawing/2014/main" id="{504BBCF0-6CCA-4122-BFE0-01BF50F34F21}"/>
              </a:ext>
            </a:extLst>
          </p:cNvPr>
          <p:cNvSpPr txBox="1"/>
          <p:nvPr/>
        </p:nvSpPr>
        <p:spPr>
          <a:xfrm>
            <a:off x="0" y="0"/>
            <a:ext cx="3298416" cy="523220"/>
          </a:xfrm>
          <a:prstGeom prst="rect">
            <a:avLst/>
          </a:prstGeom>
          <a:noFill/>
        </p:spPr>
        <p:txBody>
          <a:bodyPr wrap="square" rtlCol="0">
            <a:spAutoFit/>
          </a:bodyPr>
          <a:lstStyle/>
          <a:p>
            <a:r>
              <a:rPr lang="en-US" sz="2800" dirty="0">
                <a:highlight>
                  <a:srgbClr val="FFFF00"/>
                </a:highlight>
              </a:rPr>
              <a:t>Constant coverage…</a:t>
            </a:r>
          </a:p>
        </p:txBody>
      </p:sp>
    </p:spTree>
    <p:extLst>
      <p:ext uri="{BB962C8B-B14F-4D97-AF65-F5344CB8AC3E}">
        <p14:creationId xmlns:p14="http://schemas.microsoft.com/office/powerpoint/2010/main" val="312153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EE49E-A543-4A5A-8FE9-422AE2264A45}"/>
              </a:ext>
            </a:extLst>
          </p:cNvPr>
          <p:cNvPicPr>
            <a:picLocks noChangeAspect="1"/>
          </p:cNvPicPr>
          <p:nvPr/>
        </p:nvPicPr>
        <p:blipFill>
          <a:blip r:embed="rId3"/>
          <a:stretch>
            <a:fillRect/>
          </a:stretch>
        </p:blipFill>
        <p:spPr>
          <a:xfrm>
            <a:off x="0" y="-74342"/>
            <a:ext cx="12192000" cy="7006683"/>
          </a:xfrm>
          <a:prstGeom prst="rect">
            <a:avLst/>
          </a:prstGeom>
        </p:spPr>
      </p:pic>
      <p:sp>
        <p:nvSpPr>
          <p:cNvPr id="5" name="TextBox 4">
            <a:extLst>
              <a:ext uri="{FF2B5EF4-FFF2-40B4-BE49-F238E27FC236}">
                <a16:creationId xmlns:a16="http://schemas.microsoft.com/office/drawing/2014/main" id="{73D8D16D-CEC3-4F44-A334-AAE9EDCC8477}"/>
              </a:ext>
            </a:extLst>
          </p:cNvPr>
          <p:cNvSpPr txBox="1"/>
          <p:nvPr/>
        </p:nvSpPr>
        <p:spPr>
          <a:xfrm>
            <a:off x="3431970" y="-74342"/>
            <a:ext cx="6032664" cy="523220"/>
          </a:xfrm>
          <a:prstGeom prst="rect">
            <a:avLst/>
          </a:prstGeom>
          <a:noFill/>
        </p:spPr>
        <p:txBody>
          <a:bodyPr wrap="square" rtlCol="0">
            <a:spAutoFit/>
          </a:bodyPr>
          <a:lstStyle/>
          <a:p>
            <a:r>
              <a:rPr lang="en-US" sz="2800" dirty="0">
                <a:highlight>
                  <a:srgbClr val="FFFF00"/>
                </a:highlight>
              </a:rPr>
              <a:t>…of aviation tragedies by the media…</a:t>
            </a:r>
          </a:p>
        </p:txBody>
      </p:sp>
    </p:spTree>
    <p:extLst>
      <p:ext uri="{BB962C8B-B14F-4D97-AF65-F5344CB8AC3E}">
        <p14:creationId xmlns:p14="http://schemas.microsoft.com/office/powerpoint/2010/main" val="372430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DFFE732-16F9-4400-B80A-84BAE58A9E3D}"/>
              </a:ext>
            </a:extLst>
          </p:cNvPr>
          <p:cNvPicPr>
            <a:picLocks noChangeAspect="1"/>
          </p:cNvPicPr>
          <p:nvPr/>
        </p:nvPicPr>
        <p:blipFill rotWithShape="1">
          <a:blip r:embed="rId3"/>
          <a:srcRect t="26850" r="1" b="500"/>
          <a:stretch/>
        </p:blipFill>
        <p:spPr>
          <a:xfrm>
            <a:off x="191086" y="166533"/>
            <a:ext cx="7807938" cy="3176605"/>
          </a:xfrm>
          <a:prstGeom prst="rect">
            <a:avLst/>
          </a:prstGeom>
        </p:spPr>
      </p:pic>
      <p:pic>
        <p:nvPicPr>
          <p:cNvPr id="7" name="Picture 6">
            <a:extLst>
              <a:ext uri="{FF2B5EF4-FFF2-40B4-BE49-F238E27FC236}">
                <a16:creationId xmlns:a16="http://schemas.microsoft.com/office/drawing/2014/main" id="{C0206B89-03C6-4F58-93D5-8079D0824779}"/>
              </a:ext>
            </a:extLst>
          </p:cNvPr>
          <p:cNvPicPr>
            <a:picLocks noChangeAspect="1"/>
          </p:cNvPicPr>
          <p:nvPr/>
        </p:nvPicPr>
        <p:blipFill rotWithShape="1">
          <a:blip r:embed="rId4"/>
          <a:srcRect l="13435" r="23370" b="2"/>
          <a:stretch/>
        </p:blipFill>
        <p:spPr>
          <a:xfrm>
            <a:off x="8183346" y="166533"/>
            <a:ext cx="3822808" cy="3160653"/>
          </a:xfrm>
          <a:prstGeom prst="rect">
            <a:avLst/>
          </a:prstGeom>
        </p:spPr>
      </p:pic>
      <p:pic>
        <p:nvPicPr>
          <p:cNvPr id="11" name="Picture 10">
            <a:extLst>
              <a:ext uri="{FF2B5EF4-FFF2-40B4-BE49-F238E27FC236}">
                <a16:creationId xmlns:a16="http://schemas.microsoft.com/office/drawing/2014/main" id="{9203ECE0-3EC9-46DC-927F-09407F454ECE}"/>
              </a:ext>
            </a:extLst>
          </p:cNvPr>
          <p:cNvPicPr>
            <a:picLocks noChangeAspect="1"/>
          </p:cNvPicPr>
          <p:nvPr/>
        </p:nvPicPr>
        <p:blipFill rotWithShape="1">
          <a:blip r:embed="rId5"/>
          <a:srcRect l="17179" r="1" b="1"/>
          <a:stretch/>
        </p:blipFill>
        <p:spPr>
          <a:xfrm>
            <a:off x="191086" y="3509670"/>
            <a:ext cx="7807938" cy="3181797"/>
          </a:xfrm>
          <a:prstGeom prst="rect">
            <a:avLst/>
          </a:prstGeom>
        </p:spPr>
      </p:pic>
      <p:pic>
        <p:nvPicPr>
          <p:cNvPr id="9" name="Picture 8">
            <a:extLst>
              <a:ext uri="{FF2B5EF4-FFF2-40B4-BE49-F238E27FC236}">
                <a16:creationId xmlns:a16="http://schemas.microsoft.com/office/drawing/2014/main" id="{153BB4A4-AFAA-40E3-B87C-02ECD0ABDE89}"/>
              </a:ext>
            </a:extLst>
          </p:cNvPr>
          <p:cNvPicPr>
            <a:picLocks noChangeAspect="1"/>
          </p:cNvPicPr>
          <p:nvPr/>
        </p:nvPicPr>
        <p:blipFill rotWithShape="1">
          <a:blip r:embed="rId6"/>
          <a:srcRect l="11145" r="8733" b="2"/>
          <a:stretch/>
        </p:blipFill>
        <p:spPr>
          <a:xfrm>
            <a:off x="8183346" y="3506741"/>
            <a:ext cx="3822808" cy="3184727"/>
          </a:xfrm>
          <a:prstGeom prst="rect">
            <a:avLst/>
          </a:prstGeom>
        </p:spPr>
      </p:pic>
      <p:sp>
        <p:nvSpPr>
          <p:cNvPr id="10" name="TextBox 9">
            <a:extLst>
              <a:ext uri="{FF2B5EF4-FFF2-40B4-BE49-F238E27FC236}">
                <a16:creationId xmlns:a16="http://schemas.microsoft.com/office/drawing/2014/main" id="{4A7EED06-AFEB-4C4C-A909-2331F37CFE97}"/>
              </a:ext>
            </a:extLst>
          </p:cNvPr>
          <p:cNvSpPr txBox="1"/>
          <p:nvPr/>
        </p:nvSpPr>
        <p:spPr>
          <a:xfrm>
            <a:off x="3800105" y="0"/>
            <a:ext cx="8579934" cy="523220"/>
          </a:xfrm>
          <a:prstGeom prst="rect">
            <a:avLst/>
          </a:prstGeom>
          <a:noFill/>
        </p:spPr>
        <p:txBody>
          <a:bodyPr wrap="square" rtlCol="0">
            <a:spAutoFit/>
          </a:bodyPr>
          <a:lstStyle/>
          <a:p>
            <a:r>
              <a:rPr lang="en-US" sz="2800" dirty="0">
                <a:highlight>
                  <a:srgbClr val="FFFF00"/>
                </a:highlight>
              </a:rPr>
              <a:t>…leaves 33-40% with some form of flying-related anxiety.</a:t>
            </a:r>
          </a:p>
        </p:txBody>
      </p:sp>
    </p:spTree>
    <p:extLst>
      <p:ext uri="{BB962C8B-B14F-4D97-AF65-F5344CB8AC3E}">
        <p14:creationId xmlns:p14="http://schemas.microsoft.com/office/powerpoint/2010/main" val="2096887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B2A5B-76B0-44BA-8068-75F7E1FF114A}"/>
              </a:ext>
            </a:extLst>
          </p:cNvPr>
          <p:cNvPicPr>
            <a:picLocks noChangeAspect="1"/>
          </p:cNvPicPr>
          <p:nvPr/>
        </p:nvPicPr>
        <p:blipFill>
          <a:blip r:embed="rId3"/>
          <a:stretch>
            <a:fillRect/>
          </a:stretch>
        </p:blipFill>
        <p:spPr>
          <a:xfrm>
            <a:off x="1808291" y="523220"/>
            <a:ext cx="8448746" cy="6206511"/>
          </a:xfrm>
          <a:prstGeom prst="rect">
            <a:avLst/>
          </a:prstGeom>
        </p:spPr>
      </p:pic>
      <p:sp>
        <p:nvSpPr>
          <p:cNvPr id="4" name="TextBox 3">
            <a:extLst>
              <a:ext uri="{FF2B5EF4-FFF2-40B4-BE49-F238E27FC236}">
                <a16:creationId xmlns:a16="http://schemas.microsoft.com/office/drawing/2014/main" id="{EA22F16F-DB3A-4F12-A805-4EE39943C5C3}"/>
              </a:ext>
            </a:extLst>
          </p:cNvPr>
          <p:cNvSpPr txBox="1"/>
          <p:nvPr/>
        </p:nvSpPr>
        <p:spPr>
          <a:xfrm>
            <a:off x="0" y="0"/>
            <a:ext cx="6032664" cy="523220"/>
          </a:xfrm>
          <a:prstGeom prst="rect">
            <a:avLst/>
          </a:prstGeom>
          <a:noFill/>
        </p:spPr>
        <p:txBody>
          <a:bodyPr wrap="square" rtlCol="0">
            <a:spAutoFit/>
          </a:bodyPr>
          <a:lstStyle/>
          <a:p>
            <a:r>
              <a:rPr lang="en-US" sz="2800" dirty="0">
                <a:highlight>
                  <a:srgbClr val="FFFF00"/>
                </a:highlight>
              </a:rPr>
              <a:t>But when we look at the FACTS…</a:t>
            </a:r>
          </a:p>
        </p:txBody>
      </p:sp>
      <p:sp>
        <p:nvSpPr>
          <p:cNvPr id="5" name="TextBox 4">
            <a:extLst>
              <a:ext uri="{FF2B5EF4-FFF2-40B4-BE49-F238E27FC236}">
                <a16:creationId xmlns:a16="http://schemas.microsoft.com/office/drawing/2014/main" id="{ED07639A-8654-4E98-A47F-A6950F6D8DFC}"/>
              </a:ext>
            </a:extLst>
          </p:cNvPr>
          <p:cNvSpPr txBox="1"/>
          <p:nvPr/>
        </p:nvSpPr>
        <p:spPr>
          <a:xfrm>
            <a:off x="6571281" y="4135464"/>
            <a:ext cx="5620719" cy="954107"/>
          </a:xfrm>
          <a:prstGeom prst="rect">
            <a:avLst/>
          </a:prstGeom>
          <a:noFill/>
        </p:spPr>
        <p:txBody>
          <a:bodyPr wrap="square" rtlCol="0">
            <a:spAutoFit/>
          </a:bodyPr>
          <a:lstStyle/>
          <a:p>
            <a:r>
              <a:rPr lang="en-US" sz="2800" dirty="0">
                <a:highlight>
                  <a:srgbClr val="FFFF00"/>
                </a:highlight>
              </a:rPr>
              <a:t>…we find very few reported incidents</a:t>
            </a:r>
          </a:p>
          <a:p>
            <a:r>
              <a:rPr lang="en-US" sz="2800" dirty="0">
                <a:highlight>
                  <a:srgbClr val="FFFF00"/>
                </a:highlight>
              </a:rPr>
              <a:t>involving major domestic carriers.</a:t>
            </a:r>
          </a:p>
        </p:txBody>
      </p:sp>
    </p:spTree>
    <p:extLst>
      <p:ext uri="{BB962C8B-B14F-4D97-AF65-F5344CB8AC3E}">
        <p14:creationId xmlns:p14="http://schemas.microsoft.com/office/powerpoint/2010/main" val="168621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914CE2-9E6C-4B53-91E7-F02563ED012D}"/>
              </a:ext>
            </a:extLst>
          </p:cNvPr>
          <p:cNvPicPr>
            <a:picLocks noChangeAspect="1"/>
          </p:cNvPicPr>
          <p:nvPr/>
        </p:nvPicPr>
        <p:blipFill>
          <a:blip r:embed="rId3"/>
          <a:stretch>
            <a:fillRect/>
          </a:stretch>
        </p:blipFill>
        <p:spPr>
          <a:xfrm>
            <a:off x="2570135" y="358419"/>
            <a:ext cx="7051729" cy="6499581"/>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79B2B617-6545-4F02-A4CB-503929D4E060}"/>
              </a:ext>
            </a:extLst>
          </p:cNvPr>
          <p:cNvSpPr txBox="1"/>
          <p:nvPr/>
        </p:nvSpPr>
        <p:spPr>
          <a:xfrm>
            <a:off x="0" y="0"/>
            <a:ext cx="6032664" cy="523220"/>
          </a:xfrm>
          <a:prstGeom prst="rect">
            <a:avLst/>
          </a:prstGeom>
          <a:noFill/>
        </p:spPr>
        <p:txBody>
          <a:bodyPr wrap="square" rtlCol="0">
            <a:spAutoFit/>
          </a:bodyPr>
          <a:lstStyle/>
          <a:p>
            <a:r>
              <a:rPr lang="en-US" sz="2800" dirty="0">
                <a:highlight>
                  <a:srgbClr val="FFFF00"/>
                </a:highlight>
              </a:rPr>
              <a:t>Even globally,</a:t>
            </a:r>
          </a:p>
        </p:txBody>
      </p:sp>
    </p:spTree>
    <p:extLst>
      <p:ext uri="{BB962C8B-B14F-4D97-AF65-F5344CB8AC3E}">
        <p14:creationId xmlns:p14="http://schemas.microsoft.com/office/powerpoint/2010/main" val="67589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55B370-903C-4B8F-B639-9B4EB584CB58}"/>
              </a:ext>
            </a:extLst>
          </p:cNvPr>
          <p:cNvPicPr>
            <a:picLocks noChangeAspect="1"/>
          </p:cNvPicPr>
          <p:nvPr/>
        </p:nvPicPr>
        <p:blipFill>
          <a:blip r:embed="rId3"/>
          <a:stretch>
            <a:fillRect/>
          </a:stretch>
        </p:blipFill>
        <p:spPr>
          <a:xfrm>
            <a:off x="2384065" y="653143"/>
            <a:ext cx="7423870" cy="6086103"/>
          </a:xfrm>
          <a:prstGeom prst="rect">
            <a:avLst/>
          </a:prstGeom>
        </p:spPr>
      </p:pic>
      <p:sp>
        <p:nvSpPr>
          <p:cNvPr id="4" name="TextBox 3">
            <a:extLst>
              <a:ext uri="{FF2B5EF4-FFF2-40B4-BE49-F238E27FC236}">
                <a16:creationId xmlns:a16="http://schemas.microsoft.com/office/drawing/2014/main" id="{A1C0CAF1-B286-47F9-9FB2-ABD5884EE7BB}"/>
              </a:ext>
            </a:extLst>
          </p:cNvPr>
          <p:cNvSpPr txBox="1"/>
          <p:nvPr/>
        </p:nvSpPr>
        <p:spPr>
          <a:xfrm>
            <a:off x="7588332" y="2486974"/>
            <a:ext cx="4317185" cy="830997"/>
          </a:xfrm>
          <a:prstGeom prst="rect">
            <a:avLst/>
          </a:prstGeom>
          <a:noFill/>
        </p:spPr>
        <p:txBody>
          <a:bodyPr wrap="square" rtlCol="0">
            <a:spAutoFit/>
          </a:bodyPr>
          <a:lstStyle/>
          <a:p>
            <a:r>
              <a:rPr lang="en-US" sz="2400" i="1" dirty="0"/>
              <a:t>265 of the ‘red’ era deaths occurred on September 11, 2001.</a:t>
            </a:r>
          </a:p>
        </p:txBody>
      </p:sp>
      <p:sp>
        <p:nvSpPr>
          <p:cNvPr id="5" name="TextBox 4">
            <a:extLst>
              <a:ext uri="{FF2B5EF4-FFF2-40B4-BE49-F238E27FC236}">
                <a16:creationId xmlns:a16="http://schemas.microsoft.com/office/drawing/2014/main" id="{FB5E5420-0ED6-47DC-B3F8-48AD729F3351}"/>
              </a:ext>
            </a:extLst>
          </p:cNvPr>
          <p:cNvSpPr txBox="1"/>
          <p:nvPr/>
        </p:nvSpPr>
        <p:spPr>
          <a:xfrm>
            <a:off x="0" y="0"/>
            <a:ext cx="5355771" cy="523220"/>
          </a:xfrm>
          <a:prstGeom prst="rect">
            <a:avLst/>
          </a:prstGeom>
          <a:noFill/>
        </p:spPr>
        <p:txBody>
          <a:bodyPr wrap="square" rtlCol="0">
            <a:spAutoFit/>
          </a:bodyPr>
          <a:lstStyle/>
          <a:p>
            <a:r>
              <a:rPr lang="en-US" sz="2800" dirty="0">
                <a:highlight>
                  <a:srgbClr val="FFFF00"/>
                </a:highlight>
              </a:rPr>
              <a:t>Deaths are down in North America.</a:t>
            </a:r>
          </a:p>
        </p:txBody>
      </p:sp>
    </p:spTree>
    <p:extLst>
      <p:ext uri="{BB962C8B-B14F-4D97-AF65-F5344CB8AC3E}">
        <p14:creationId xmlns:p14="http://schemas.microsoft.com/office/powerpoint/2010/main" val="322646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41C70-712C-489A-8C6D-ACE2A742EB5E}"/>
              </a:ext>
            </a:extLst>
          </p:cNvPr>
          <p:cNvPicPr>
            <a:picLocks noChangeAspect="1"/>
          </p:cNvPicPr>
          <p:nvPr/>
        </p:nvPicPr>
        <p:blipFill>
          <a:blip r:embed="rId3"/>
          <a:stretch>
            <a:fillRect/>
          </a:stretch>
        </p:blipFill>
        <p:spPr>
          <a:xfrm>
            <a:off x="1899207" y="523220"/>
            <a:ext cx="8393585" cy="6334780"/>
          </a:xfrm>
          <a:prstGeom prst="rect">
            <a:avLst/>
          </a:prstGeom>
        </p:spPr>
      </p:pic>
      <p:sp>
        <p:nvSpPr>
          <p:cNvPr id="5" name="TextBox 4">
            <a:extLst>
              <a:ext uri="{FF2B5EF4-FFF2-40B4-BE49-F238E27FC236}">
                <a16:creationId xmlns:a16="http://schemas.microsoft.com/office/drawing/2014/main" id="{912B61CD-467E-44DD-9FF4-03CEBCE141A3}"/>
              </a:ext>
            </a:extLst>
          </p:cNvPr>
          <p:cNvSpPr txBox="1"/>
          <p:nvPr/>
        </p:nvSpPr>
        <p:spPr>
          <a:xfrm>
            <a:off x="-1" y="0"/>
            <a:ext cx="6258297" cy="523220"/>
          </a:xfrm>
          <a:prstGeom prst="rect">
            <a:avLst/>
          </a:prstGeom>
          <a:noFill/>
        </p:spPr>
        <p:txBody>
          <a:bodyPr wrap="square" rtlCol="0">
            <a:spAutoFit/>
          </a:bodyPr>
          <a:lstStyle/>
          <a:p>
            <a:r>
              <a:rPr lang="en-US" sz="2800" dirty="0">
                <a:highlight>
                  <a:srgbClr val="FFFF00"/>
                </a:highlight>
              </a:rPr>
              <a:t>Other than 2001 with the attacks of 9/11,</a:t>
            </a:r>
          </a:p>
        </p:txBody>
      </p:sp>
    </p:spTree>
    <p:extLst>
      <p:ext uri="{BB962C8B-B14F-4D97-AF65-F5344CB8AC3E}">
        <p14:creationId xmlns:p14="http://schemas.microsoft.com/office/powerpoint/2010/main" val="3313339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8921</TotalTime>
  <Words>1010</Words>
  <Application>Microsoft Office PowerPoint</Application>
  <PresentationFormat>Widescreen</PresentationFormat>
  <Paragraphs>103</Paragraphs>
  <Slides>18</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Media-Induced Fear and Impact on Travel Choices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Marketing Blitz:  “We care about YOU!”</vt:lpstr>
      <vt:lpstr>Media-Induced Fear and Impact on Travel Choices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Media-Induced Fear and Impact on Travel Choices</dc:title>
  <dc:creator>Scott Branch</dc:creator>
  <cp:lastModifiedBy>Scott Branch</cp:lastModifiedBy>
  <cp:revision>10</cp:revision>
  <dcterms:created xsi:type="dcterms:W3CDTF">2021-01-20T02:37:22Z</dcterms:created>
  <dcterms:modified xsi:type="dcterms:W3CDTF">2021-02-06T17:15:24Z</dcterms:modified>
</cp:coreProperties>
</file>